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Optima"/>
        <a:ea typeface="Optima"/>
        <a:cs typeface="Optima"/>
        <a:sym typeface="Optima"/>
      </a:defRPr>
    </a:lvl1pPr>
    <a:lvl2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Optima"/>
        <a:ea typeface="Optima"/>
        <a:cs typeface="Optima"/>
        <a:sym typeface="Optima"/>
      </a:defRPr>
    </a:lvl2pPr>
    <a:lvl3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Optima"/>
        <a:ea typeface="Optima"/>
        <a:cs typeface="Optima"/>
        <a:sym typeface="Optima"/>
      </a:defRPr>
    </a:lvl3pPr>
    <a:lvl4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Optima"/>
        <a:ea typeface="Optima"/>
        <a:cs typeface="Optima"/>
        <a:sym typeface="Optima"/>
      </a:defRPr>
    </a:lvl4pPr>
    <a:lvl5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Optima"/>
        <a:ea typeface="Optima"/>
        <a:cs typeface="Optima"/>
        <a:sym typeface="Optima"/>
      </a:defRPr>
    </a:lvl5pPr>
    <a:lvl6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Optima"/>
        <a:ea typeface="Optima"/>
        <a:cs typeface="Optima"/>
        <a:sym typeface="Optima"/>
      </a:defRPr>
    </a:lvl6pPr>
    <a:lvl7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Optima"/>
        <a:ea typeface="Optima"/>
        <a:cs typeface="Optima"/>
        <a:sym typeface="Optima"/>
      </a:defRPr>
    </a:lvl7pPr>
    <a:lvl8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Optima"/>
        <a:ea typeface="Optima"/>
        <a:cs typeface="Optima"/>
        <a:sym typeface="Optima"/>
      </a:defRPr>
    </a:lvl8pPr>
    <a:lvl9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Optima"/>
        <a:ea typeface="Optima"/>
        <a:cs typeface="Optima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rgbClr val="D5D9DB"/>
          </a:solidFill>
        </a:fill>
      </a:tcStyle>
    </a:wholeTbl>
    <a:band2H>
      <a:tcTxStyle b="def" i="def"/>
      <a:tcStyle>
        <a:tcBdr/>
        <a:fill>
          <a:solidFill>
            <a:srgbClr val="EBEDEE"/>
          </a:solidFill>
        </a:fill>
      </a:tcStyle>
    </a:band2H>
    <a:firstCol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381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381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rgbClr val="ECDFD0"/>
          </a:solidFill>
        </a:fill>
      </a:tcStyle>
    </a:wholeTbl>
    <a:band2H>
      <a:tcTxStyle b="def" i="def"/>
      <a:tcStyle>
        <a:tcBdr/>
        <a:fill>
          <a:solidFill>
            <a:srgbClr val="F6F0E9"/>
          </a:solidFill>
        </a:fill>
      </a:tcStyle>
    </a:band2H>
    <a:firstCol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381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381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rgbClr val="D4D0D2"/>
          </a:solidFill>
        </a:fill>
      </a:tcStyle>
    </a:wholeTbl>
    <a:band2H>
      <a:tcTxStyle b="def" i="def"/>
      <a:tcStyle>
        <a:tcBdr/>
        <a:fill>
          <a:solidFill>
            <a:srgbClr val="EBE9EA"/>
          </a:solidFill>
        </a:fill>
      </a:tcStyle>
    </a:band2H>
    <a:firstCol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381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381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181039"/>
          </a:solidFill>
        </a:fill>
      </a:tcStyle>
    </a:band2H>
    <a:firstCol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929"/>
              </a:solidFill>
              <a:prstDash val="solid"/>
              <a:round/>
            </a:ln>
          </a:top>
          <a:bottom>
            <a:ln w="25400" cap="flat">
              <a:solidFill>
                <a:srgbClr val="363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1039"/>
          </a:solidFill>
        </a:fill>
      </a:tcStyle>
    </a:lastRow>
    <a:firstRow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929"/>
              </a:solidFill>
              <a:prstDash val="solid"/>
              <a:round/>
            </a:ln>
          </a:top>
          <a:bottom>
            <a:ln w="25400" cap="flat">
              <a:solidFill>
                <a:srgbClr val="363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rgbClr val="CCCC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rgbClr val="363929"/>
          </a:solidFill>
        </a:fill>
      </a:tcStyle>
    </a:firstCol>
    <a:lastRow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38100" cap="flat">
              <a:solidFill>
                <a:srgbClr val="181039"/>
              </a:solidFill>
              <a:prstDash val="solid"/>
              <a:round/>
            </a:ln>
          </a:top>
          <a:bottom>
            <a:ln w="127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rgbClr val="363929"/>
          </a:solidFill>
        </a:fill>
      </a:tcStyle>
    </a:lastRow>
    <a:firstRow>
      <a:tcTxStyle b="on" i="off">
        <a:font>
          <a:latin typeface="Optima"/>
          <a:ea typeface="Optima"/>
          <a:cs typeface="Optima"/>
        </a:font>
        <a:srgbClr val="181039"/>
      </a:tcTxStyle>
      <a:tcStyle>
        <a:tcBdr>
          <a:left>
            <a:ln w="12700" cap="flat">
              <a:solidFill>
                <a:srgbClr val="181039"/>
              </a:solidFill>
              <a:prstDash val="solid"/>
              <a:round/>
            </a:ln>
          </a:left>
          <a:right>
            <a:ln w="12700" cap="flat">
              <a:solidFill>
                <a:srgbClr val="181039"/>
              </a:solidFill>
              <a:prstDash val="solid"/>
              <a:round/>
            </a:ln>
          </a:right>
          <a:top>
            <a:ln w="12700" cap="flat">
              <a:solidFill>
                <a:srgbClr val="181039"/>
              </a:solidFill>
              <a:prstDash val="solid"/>
              <a:round/>
            </a:ln>
          </a:top>
          <a:bottom>
            <a:ln w="38100" cap="flat">
              <a:solidFill>
                <a:srgbClr val="181039"/>
              </a:solidFill>
              <a:prstDash val="solid"/>
              <a:round/>
            </a:ln>
          </a:bottom>
          <a:insideH>
            <a:ln w="12700" cap="flat">
              <a:solidFill>
                <a:srgbClr val="181039"/>
              </a:solidFill>
              <a:prstDash val="solid"/>
              <a:round/>
            </a:ln>
          </a:insideH>
          <a:insideV>
            <a:ln w="12700" cap="flat">
              <a:solidFill>
                <a:srgbClr val="181039"/>
              </a:solidFill>
              <a:prstDash val="solid"/>
              <a:round/>
            </a:ln>
          </a:insideV>
        </a:tcBdr>
        <a:fill>
          <a:solidFill>
            <a:srgbClr val="363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>
              <a:solidFill>
                <a:srgbClr val="363929"/>
              </a:solidFill>
              <a:prstDash val="solid"/>
              <a:round/>
            </a:ln>
          </a:left>
          <a:right>
            <a:ln w="12700" cap="flat">
              <a:solidFill>
                <a:srgbClr val="363929"/>
              </a:solidFill>
              <a:prstDash val="solid"/>
              <a:round/>
            </a:ln>
          </a:right>
          <a:top>
            <a:ln w="12700" cap="flat">
              <a:solidFill>
                <a:srgbClr val="363929"/>
              </a:solidFill>
              <a:prstDash val="solid"/>
              <a:round/>
            </a:ln>
          </a:top>
          <a:bottom>
            <a:ln w="12700" cap="flat">
              <a:solidFill>
                <a:srgbClr val="363929"/>
              </a:solidFill>
              <a:prstDash val="solid"/>
              <a:round/>
            </a:ln>
          </a:bottom>
          <a:insideH>
            <a:ln w="12700" cap="flat">
              <a:solidFill>
                <a:srgbClr val="363929"/>
              </a:solidFill>
              <a:prstDash val="solid"/>
              <a:round/>
            </a:ln>
          </a:insideH>
          <a:insideV>
            <a:ln w="12700" cap="flat">
              <a:solidFill>
                <a:srgbClr val="363929"/>
              </a:solidFill>
              <a:prstDash val="solid"/>
              <a:round/>
            </a:ln>
          </a:insideV>
        </a:tcBdr>
        <a:fill>
          <a:solidFill>
            <a:srgbClr val="363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>
              <a:solidFill>
                <a:srgbClr val="363929"/>
              </a:solidFill>
              <a:prstDash val="solid"/>
              <a:round/>
            </a:ln>
          </a:left>
          <a:right>
            <a:ln w="12700" cap="flat">
              <a:solidFill>
                <a:srgbClr val="363929"/>
              </a:solidFill>
              <a:prstDash val="solid"/>
              <a:round/>
            </a:ln>
          </a:right>
          <a:top>
            <a:ln w="12700" cap="flat">
              <a:solidFill>
                <a:srgbClr val="363929"/>
              </a:solidFill>
              <a:prstDash val="solid"/>
              <a:round/>
            </a:ln>
          </a:top>
          <a:bottom>
            <a:ln w="12700" cap="flat">
              <a:solidFill>
                <a:srgbClr val="363929"/>
              </a:solidFill>
              <a:prstDash val="solid"/>
              <a:round/>
            </a:ln>
          </a:bottom>
          <a:insideH>
            <a:ln w="12700" cap="flat">
              <a:solidFill>
                <a:srgbClr val="363929"/>
              </a:solidFill>
              <a:prstDash val="solid"/>
              <a:round/>
            </a:ln>
          </a:insideH>
          <a:insideV>
            <a:ln w="12700" cap="flat">
              <a:solidFill>
                <a:srgbClr val="363929"/>
              </a:solidFill>
              <a:prstDash val="solid"/>
              <a:round/>
            </a:ln>
          </a:insideV>
        </a:tcBdr>
        <a:fill>
          <a:solidFill>
            <a:srgbClr val="363929">
              <a:alpha val="20000"/>
            </a:srgbClr>
          </a:solidFill>
        </a:fill>
      </a:tcStyle>
    </a:firstCol>
    <a:lastRow>
      <a:tcTxStyle b="on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>
              <a:solidFill>
                <a:srgbClr val="363929"/>
              </a:solidFill>
              <a:prstDash val="solid"/>
              <a:round/>
            </a:ln>
          </a:left>
          <a:right>
            <a:ln w="12700" cap="flat">
              <a:solidFill>
                <a:srgbClr val="363929"/>
              </a:solidFill>
              <a:prstDash val="solid"/>
              <a:round/>
            </a:ln>
          </a:right>
          <a:top>
            <a:ln w="50800" cap="flat">
              <a:solidFill>
                <a:srgbClr val="363929"/>
              </a:solidFill>
              <a:prstDash val="solid"/>
              <a:round/>
            </a:ln>
          </a:top>
          <a:bottom>
            <a:ln w="12700" cap="flat">
              <a:solidFill>
                <a:srgbClr val="363929"/>
              </a:solidFill>
              <a:prstDash val="solid"/>
              <a:round/>
            </a:ln>
          </a:bottom>
          <a:insideH>
            <a:ln w="12700" cap="flat">
              <a:solidFill>
                <a:srgbClr val="363929"/>
              </a:solidFill>
              <a:prstDash val="solid"/>
              <a:round/>
            </a:ln>
          </a:insideH>
          <a:insideV>
            <a:ln w="12700" cap="flat">
              <a:solidFill>
                <a:srgbClr val="363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Optima"/>
          <a:ea typeface="Optima"/>
          <a:cs typeface="Optima"/>
        </a:font>
        <a:srgbClr val="363929"/>
      </a:tcTxStyle>
      <a:tcStyle>
        <a:tcBdr>
          <a:left>
            <a:ln w="12700" cap="flat">
              <a:solidFill>
                <a:srgbClr val="363929"/>
              </a:solidFill>
              <a:prstDash val="solid"/>
              <a:round/>
            </a:ln>
          </a:left>
          <a:right>
            <a:ln w="12700" cap="flat">
              <a:solidFill>
                <a:srgbClr val="363929"/>
              </a:solidFill>
              <a:prstDash val="solid"/>
              <a:round/>
            </a:ln>
          </a:right>
          <a:top>
            <a:ln w="12700" cap="flat">
              <a:solidFill>
                <a:srgbClr val="363929"/>
              </a:solidFill>
              <a:prstDash val="solid"/>
              <a:round/>
            </a:ln>
          </a:top>
          <a:bottom>
            <a:ln w="25400" cap="flat">
              <a:solidFill>
                <a:srgbClr val="363929"/>
              </a:solidFill>
              <a:prstDash val="solid"/>
              <a:round/>
            </a:ln>
          </a:bottom>
          <a:insideH>
            <a:ln w="12700" cap="flat">
              <a:solidFill>
                <a:srgbClr val="363929"/>
              </a:solidFill>
              <a:prstDash val="solid"/>
              <a:round/>
            </a:ln>
          </a:insideH>
          <a:insideV>
            <a:ln w="12700" cap="flat">
              <a:solidFill>
                <a:srgbClr val="363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Motor, Signal, Transport, Receptor, Regulatory, Special Function, Enzyme, Structure, Storage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cytosine triphosphate (CTP)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5548312" y="2482452"/>
            <a:ext cx="14716127" cy="4393408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548312" y="7072311"/>
            <a:ext cx="14716127" cy="217884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half" idx="1"/>
          </p:nvPr>
        </p:nvSpPr>
        <p:spPr>
          <a:xfrm>
            <a:off x="5798342" y="2339577"/>
            <a:ext cx="13716003" cy="901898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-4292204" y="1071562"/>
            <a:ext cx="17395726" cy="115732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quarter" idx="22"/>
          </p:nvPr>
        </p:nvSpPr>
        <p:spPr>
          <a:xfrm>
            <a:off x="13602890" y="1053703"/>
            <a:ext cx="6700162" cy="44648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sz="quarter" idx="23"/>
          </p:nvPr>
        </p:nvSpPr>
        <p:spPr>
          <a:xfrm>
            <a:off x="12652747" y="6055183"/>
            <a:ext cx="8603112" cy="7000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5334000" y="8947546"/>
            <a:ext cx="14716125" cy="750096"/>
          </a:xfrm>
          <a:prstGeom prst="rect">
            <a:avLst/>
          </a:prstGeom>
        </p:spPr>
        <p:txBody>
          <a:bodyPr anchor="t"/>
          <a:lstStyle>
            <a:lvl1pPr marL="0" indent="0" algn="ctr" defTabSz="821530">
              <a:spcBef>
                <a:spcPts val="0"/>
              </a:spcBef>
              <a:buSzTx/>
              <a:buNone/>
              <a:defRPr sz="3800"/>
            </a:lvl1pPr>
            <a:lvl2pPr marL="1064894" indent="-518795" algn="ctr" defTabSz="821530">
              <a:spcBef>
                <a:spcPts val="0"/>
              </a:spcBef>
              <a:buBlip>
                <a:blip r:embed="rId2"/>
              </a:buBlip>
              <a:defRPr sz="3800"/>
            </a:lvl2pPr>
            <a:lvl3pPr marL="1610994" indent="-518794" algn="ctr" defTabSz="821530">
              <a:spcBef>
                <a:spcPts val="0"/>
              </a:spcBef>
              <a:buBlip>
                <a:blip r:embed="rId2"/>
              </a:buBlip>
              <a:defRPr sz="3800"/>
            </a:lvl3pPr>
            <a:lvl4pPr marL="2157095" indent="-518795" algn="ctr" defTabSz="821530">
              <a:spcBef>
                <a:spcPts val="0"/>
              </a:spcBef>
              <a:buBlip>
                <a:blip r:embed="rId2"/>
              </a:buBlip>
              <a:defRPr sz="3800"/>
            </a:lvl4pPr>
            <a:lvl5pPr marL="2703195" indent="-518795" algn="ctr" defTabSz="821530">
              <a:spcBef>
                <a:spcPts val="0"/>
              </a:spcBef>
              <a:buBlip>
                <a:blip r:embed="rId2"/>
              </a:buBlip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“Type a quote here.”"/>
          <p:cNvSpPr txBox="1"/>
          <p:nvPr>
            <p:ph type="body" sz="quarter" idx="21"/>
          </p:nvPr>
        </p:nvSpPr>
        <p:spPr>
          <a:xfrm>
            <a:off x="5334000" y="5981303"/>
            <a:ext cx="14716125" cy="1003302"/>
          </a:xfrm>
          <a:prstGeom prst="rect">
            <a:avLst/>
          </a:prstGeom>
        </p:spPr>
        <p:txBody>
          <a:bodyPr/>
          <a:lstStyle/>
          <a:p>
            <a:pPr marL="0" indent="0" algn="ctr" defTabSz="821530" rtl="0">
              <a:spcBef>
                <a:spcPts val="3300"/>
              </a:spcBef>
              <a:buSzTx/>
              <a:buNone/>
              <a:defRPr/>
            </a:pP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21"/>
          </p:nvPr>
        </p:nvSpPr>
        <p:spPr>
          <a:xfrm>
            <a:off x="1226342" y="0"/>
            <a:ext cx="2061651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21"/>
          </p:nvPr>
        </p:nvSpPr>
        <p:spPr>
          <a:xfrm>
            <a:off x="7941377" y="2035991"/>
            <a:ext cx="9261614" cy="616167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5548312" y="8465342"/>
            <a:ext cx="14716127" cy="2839643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5548312" y="11054953"/>
            <a:ext cx="14716127" cy="20716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173389" y="5036342"/>
            <a:ext cx="13465972" cy="364331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7753129" y="2253531"/>
            <a:ext cx="12848708" cy="85481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601764" y="2803920"/>
            <a:ext cx="8858252" cy="439341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601764" y="7393781"/>
            <a:ext cx="8858252" cy="400050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5923358" y="5036342"/>
            <a:ext cx="13465972" cy="364331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5816203" y="214311"/>
            <a:ext cx="13716002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2" cy="8215314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age"/>
          <p:cNvSpPr/>
          <p:nvPr>
            <p:ph type="pic" sz="half" idx="21"/>
          </p:nvPr>
        </p:nvSpPr>
        <p:spPr>
          <a:xfrm>
            <a:off x="7882887" y="3999786"/>
            <a:ext cx="11865610" cy="78940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5816203" y="214311"/>
            <a:ext cx="13716002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5816203" y="3857625"/>
            <a:ext cx="6858001" cy="8215314"/>
          </a:xfrm>
          <a:prstGeom prst="rect">
            <a:avLst/>
          </a:prstGeom>
        </p:spPr>
        <p:txBody>
          <a:bodyPr/>
          <a:lstStyle>
            <a:lvl1pPr marL="568959" indent="-568959">
              <a:spcBef>
                <a:spcPts val="5600"/>
              </a:spcBef>
              <a:buBlip>
                <a:blip r:embed="rId2"/>
              </a:buBlip>
              <a:defRPr sz="4200"/>
            </a:lvl1pPr>
            <a:lvl2pPr marL="975360" indent="-568959">
              <a:spcBef>
                <a:spcPts val="5600"/>
              </a:spcBef>
              <a:buBlip>
                <a:blip r:embed="rId2"/>
              </a:buBlip>
              <a:defRPr sz="4200"/>
            </a:lvl2pPr>
            <a:lvl3pPr marL="1381760" indent="-568960">
              <a:spcBef>
                <a:spcPts val="5600"/>
              </a:spcBef>
              <a:buBlip>
                <a:blip r:embed="rId2"/>
              </a:buBlip>
              <a:defRPr sz="4200"/>
            </a:lvl3pPr>
            <a:lvl4pPr marL="1788160" indent="-568960">
              <a:spcBef>
                <a:spcPts val="5600"/>
              </a:spcBef>
              <a:buBlip>
                <a:blip r:embed="rId2"/>
              </a:buBlip>
              <a:defRPr sz="4200"/>
            </a:lvl4pPr>
            <a:lvl5pPr marL="2194560" indent="-56896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8634201" y="3068285"/>
            <a:ext cx="11412143" cy="75924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4601764" y="2803920"/>
            <a:ext cx="8858252" cy="439341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4601764" y="7393781"/>
            <a:ext cx="8858252" cy="401836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923358" y="214311"/>
            <a:ext cx="13465972" cy="364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3610166" y="3962400"/>
            <a:ext cx="9550401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>
            <a:lvl1pPr rtl="1">
              <a:buBlip>
                <a:blip r:embed="rId3"/>
              </a:buBlip>
              <a:defRPr/>
            </a:lvl1pPr>
            <a:lvl2pPr rtl="1">
              <a:buBlip>
                <a:blip r:embed="rId3"/>
              </a:buBlip>
              <a:defRPr/>
            </a:lvl2pPr>
            <a:lvl3pPr rtl="1">
              <a:buBlip>
                <a:blip r:embed="rId3"/>
              </a:buBlip>
              <a:defRPr/>
            </a:lvl3pPr>
            <a:lvl4pPr rtl="1">
              <a:buBlip>
                <a:blip r:embed="rId3"/>
              </a:buBlip>
              <a:defRPr/>
            </a:lvl4pPr>
            <a:lvl5pPr rtl="1">
              <a:buBlip>
                <a:blip r:embed="rId3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169296" y="12894467"/>
            <a:ext cx="607492" cy="628018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 algn="r"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Optima"/>
          <a:ea typeface="Optima"/>
          <a:cs typeface="Optima"/>
          <a:sym typeface="Optima"/>
        </a:defRPr>
      </a:lvl1pPr>
      <a:lvl2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Optima"/>
          <a:ea typeface="Optima"/>
          <a:cs typeface="Optima"/>
          <a:sym typeface="Optima"/>
        </a:defRPr>
      </a:lvl2pPr>
      <a:lvl3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Optima"/>
          <a:ea typeface="Optima"/>
          <a:cs typeface="Optima"/>
          <a:sym typeface="Optima"/>
        </a:defRPr>
      </a:lvl3pPr>
      <a:lvl4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Optima"/>
          <a:ea typeface="Optima"/>
          <a:cs typeface="Optima"/>
          <a:sym typeface="Optima"/>
        </a:defRPr>
      </a:lvl4pPr>
      <a:lvl5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Optima"/>
          <a:ea typeface="Optima"/>
          <a:cs typeface="Optima"/>
          <a:sym typeface="Optima"/>
        </a:defRPr>
      </a:lvl5pPr>
      <a:lvl6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Optima"/>
          <a:ea typeface="Optima"/>
          <a:cs typeface="Optima"/>
          <a:sym typeface="Optima"/>
        </a:defRPr>
      </a:lvl6pPr>
      <a:lvl7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Optima"/>
          <a:ea typeface="Optima"/>
          <a:cs typeface="Optima"/>
          <a:sym typeface="Optima"/>
        </a:defRPr>
      </a:lvl7pPr>
      <a:lvl8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Optima"/>
          <a:ea typeface="Optima"/>
          <a:cs typeface="Optima"/>
          <a:sym typeface="Optima"/>
        </a:defRPr>
      </a:lvl8pPr>
      <a:lvl9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Optima"/>
          <a:ea typeface="Optima"/>
          <a:cs typeface="Optima"/>
          <a:sym typeface="Optima"/>
        </a:defRPr>
      </a:lvl9pPr>
    </p:titleStyle>
    <p:bodyStyle>
      <a:lvl1pPr marL="7645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Optima"/>
          <a:ea typeface="Optima"/>
          <a:cs typeface="Optima"/>
          <a:sym typeface="Optima"/>
        </a:defRPr>
      </a:lvl1pPr>
      <a:lvl2pPr marL="1310639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Optima"/>
          <a:ea typeface="Optima"/>
          <a:cs typeface="Optima"/>
          <a:sym typeface="Optima"/>
        </a:defRPr>
      </a:lvl2pPr>
      <a:lvl3pPr marL="1856739" marR="0" indent="-764539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Optima"/>
          <a:ea typeface="Optima"/>
          <a:cs typeface="Optima"/>
          <a:sym typeface="Optima"/>
        </a:defRPr>
      </a:lvl3pPr>
      <a:lvl4pPr marL="2402839" marR="0" indent="-764539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Optima"/>
          <a:ea typeface="Optima"/>
          <a:cs typeface="Optima"/>
          <a:sym typeface="Optima"/>
        </a:defRPr>
      </a:lvl4pPr>
      <a:lvl5pPr marL="2948939" marR="0" indent="-764539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Optima"/>
          <a:ea typeface="Optima"/>
          <a:cs typeface="Optima"/>
          <a:sym typeface="Optima"/>
        </a:defRPr>
      </a:lvl5pPr>
      <a:lvl6pPr marL="3495040" marR="0" indent="-764539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Optima"/>
          <a:ea typeface="Optima"/>
          <a:cs typeface="Optima"/>
          <a:sym typeface="Optima"/>
        </a:defRPr>
      </a:lvl6pPr>
      <a:lvl7pPr marL="40411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Optima"/>
          <a:ea typeface="Optima"/>
          <a:cs typeface="Optima"/>
          <a:sym typeface="Optima"/>
        </a:defRPr>
      </a:lvl7pPr>
      <a:lvl8pPr marL="45872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Optima"/>
          <a:ea typeface="Optima"/>
          <a:cs typeface="Optima"/>
          <a:sym typeface="Optima"/>
        </a:defRPr>
      </a:lvl8pPr>
      <a:lvl9pPr marL="51333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Optima"/>
          <a:ea typeface="Optima"/>
          <a:cs typeface="Optima"/>
          <a:sym typeface="Optima"/>
        </a:defRPr>
      </a:lvl9pPr>
    </p:bodyStyle>
    <p:otherStyle>
      <a:lvl1pPr marL="0" marR="0" indent="0" algn="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0" algn="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0" algn="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0" algn="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0" algn="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0" algn="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0" algn="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0" algn="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0" algn="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Wikipedia:Text_of_Creative_Commons_Attribution-ShareAlike_3.0_Unported_Licens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tion to Bioinformatics"/>
          <p:cNvSpPr txBox="1"/>
          <p:nvPr>
            <p:ph type="ctrTitle"/>
          </p:nvPr>
        </p:nvSpPr>
        <p:spPr>
          <a:xfrm>
            <a:off x="5100034" y="2482452"/>
            <a:ext cx="14716127" cy="2178845"/>
          </a:xfrm>
          <a:prstGeom prst="rect">
            <a:avLst/>
          </a:prstGeom>
        </p:spPr>
        <p:txBody>
          <a:bodyPr/>
          <a:lstStyle>
            <a:lvl1pPr defTabSz="321467">
              <a:tabLst>
                <a:tab pos="1041400" algn="l"/>
              </a:tabLst>
              <a:defRPr sz="6600">
                <a:effectLst>
                  <a:outerShdw sx="100000" sy="100000" kx="0" ky="0" algn="b" rotWithShape="0" blurRad="12700" dist="127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 rtl="0">
              <a:defRPr/>
            </a:pPr>
            <a:r>
              <a:t>Introduction to Bioinformatics</a:t>
            </a:r>
          </a:p>
        </p:txBody>
      </p:sp>
      <p:sp>
        <p:nvSpPr>
          <p:cNvPr id="138" name="Ali Sharifi-Zarchi"/>
          <p:cNvSpPr txBox="1"/>
          <p:nvPr>
            <p:ph type="subTitle" sz="quarter" idx="1"/>
          </p:nvPr>
        </p:nvSpPr>
        <p:spPr>
          <a:xfrm>
            <a:off x="5100034" y="7875984"/>
            <a:ext cx="14716127" cy="2178846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Ali Sharifi-Zarchi</a:t>
            </a:r>
          </a:p>
        </p:txBody>
      </p:sp>
      <p:sp>
        <p:nvSpPr>
          <p:cNvPr id="139" name="In the name of the most high"/>
          <p:cNvSpPr txBox="1"/>
          <p:nvPr/>
        </p:nvSpPr>
        <p:spPr>
          <a:xfrm>
            <a:off x="9089497" y="566854"/>
            <a:ext cx="6737198" cy="77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In the name of the most high</a:t>
            </a:r>
          </a:p>
        </p:txBody>
      </p:sp>
      <p:sp>
        <p:nvSpPr>
          <p:cNvPr id="140" name="Department of Computer Engineering, Sharif University of Technology"/>
          <p:cNvSpPr txBox="1"/>
          <p:nvPr/>
        </p:nvSpPr>
        <p:spPr>
          <a:xfrm>
            <a:off x="4376376" y="9175810"/>
            <a:ext cx="16163442" cy="77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Department of Computer Engineering, Sharif University of Technology</a:t>
            </a:r>
          </a:p>
        </p:txBody>
      </p:sp>
      <p:sp>
        <p:nvSpPr>
          <p:cNvPr id="141" name="The contents including images and videos are from Bruce Alberts et al. Essential Cell Biology,…"/>
          <p:cNvSpPr txBox="1"/>
          <p:nvPr/>
        </p:nvSpPr>
        <p:spPr>
          <a:xfrm>
            <a:off x="4194194" y="11561777"/>
            <a:ext cx="16527805" cy="1618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 sz="3200"/>
            </a:pPr>
            <a:r>
              <a:t>The contents including images and videos are from Bruce Alberts et al. Essential Cell Biology, </a:t>
            </a:r>
          </a:p>
          <a:p>
            <a:pPr>
              <a:defRPr sz="3200"/>
            </a:pPr>
            <a:r>
              <a:t>unless indicated separately. </a:t>
            </a:r>
          </a:p>
          <a:p>
            <a:pPr>
              <a:defRPr b="1" sz="3200"/>
            </a:pPr>
            <a:r>
              <a:t>These s</a:t>
            </a:r>
            <a:r>
              <a:rPr>
                <a:solidFill>
                  <a:srgbClr val="323333"/>
                </a:solidFill>
              </a:rPr>
              <a:t>lides are available under the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Creative Commons Attribution License</a:t>
            </a:r>
            <a:r>
              <a:t>.</a:t>
            </a:r>
          </a:p>
        </p:txBody>
      </p:sp>
      <p:sp>
        <p:nvSpPr>
          <p:cNvPr id="142" name="Proteins"/>
          <p:cNvSpPr txBox="1"/>
          <p:nvPr/>
        </p:nvSpPr>
        <p:spPr>
          <a:xfrm>
            <a:off x="5100034" y="3777794"/>
            <a:ext cx="14716127" cy="4052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>
            <a:lvl1pPr>
              <a:tabLst>
                <a:tab pos="2095500" algn="l"/>
              </a:tabLst>
              <a:defRPr sz="1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Proteins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rotein Structures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Protein Structures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0690" y="2661236"/>
            <a:ext cx="6082621" cy="1060809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wikimedia.org"/>
          <p:cNvSpPr txBox="1"/>
          <p:nvPr/>
        </p:nvSpPr>
        <p:spPr>
          <a:xfrm>
            <a:off x="4778666" y="12760005"/>
            <a:ext cx="2348916" cy="57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2800"/>
            </a:lvl1pPr>
          </a:lstStyle>
          <a:p>
            <a:pPr/>
            <a:r>
              <a:t>wikimedia.org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Non-covalent Bons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Non-covalent Bons</a:t>
            </a:r>
          </a:p>
        </p:txBody>
      </p:sp>
      <p:grpSp>
        <p:nvGrpSpPr>
          <p:cNvPr id="187" name="Group"/>
          <p:cNvGrpSpPr/>
          <p:nvPr/>
        </p:nvGrpSpPr>
        <p:grpSpPr>
          <a:xfrm>
            <a:off x="5908786" y="3269742"/>
            <a:ext cx="12566430" cy="9391079"/>
            <a:chOff x="0" y="0"/>
            <a:chExt cx="12566429" cy="9391079"/>
          </a:xfrm>
        </p:grpSpPr>
        <p:pic>
          <p:nvPicPr>
            <p:cNvPr id="18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39"/>
              <a:ext cx="7764962" cy="9389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64331" y="0"/>
              <a:ext cx="4802099" cy="5911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ɑ-Helix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ɑ-Helix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9935" y="3416146"/>
            <a:ext cx="15240576" cy="8423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iled-coil Helices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Coiled-coil Helices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9256" y="2579834"/>
            <a:ext cx="11534176" cy="1077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β-Sheet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rtl="0">
              <a:defRPr/>
            </a:pPr>
            <a:r>
              <a:t>β-Sheet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221" y="2994805"/>
            <a:ext cx="14292046" cy="9940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ifferent Structures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Different Structures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499" y="3484114"/>
            <a:ext cx="12723689" cy="9849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peated Units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Repeated Units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7649" y="3938623"/>
            <a:ext cx="14957388" cy="8053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rotein Binding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Protein Binding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864" y="5048082"/>
            <a:ext cx="8969700" cy="8186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3768" y="2613391"/>
            <a:ext cx="8387306" cy="457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any Different Shapes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Many Different Shapes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8110" y="2668298"/>
            <a:ext cx="8587780" cy="1059396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wikimedia.org"/>
          <p:cNvSpPr txBox="1"/>
          <p:nvPr/>
        </p:nvSpPr>
        <p:spPr>
          <a:xfrm>
            <a:off x="4778666" y="12760005"/>
            <a:ext cx="2348916" cy="57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2800"/>
            </a:lvl1pPr>
          </a:lstStyle>
          <a:p>
            <a:pPr/>
            <a:r>
              <a:t>wikimedia.org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roteins go On and Off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Proteins go On and Off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3514" y="4442283"/>
            <a:ext cx="14316971" cy="7045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can we see?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What can we see?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6400" y="2854475"/>
            <a:ext cx="5573185" cy="10221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08161" y="2953518"/>
            <a:ext cx="10336897" cy="10023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How our body can do such wonderful things?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How our body can do such wonderful things? 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6938" y="3877824"/>
            <a:ext cx="4057998" cy="3658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75988" y="3885588"/>
            <a:ext cx="5780025" cy="3643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71917" y="8444531"/>
            <a:ext cx="4971248" cy="3280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60920" y="8446857"/>
            <a:ext cx="4775134" cy="3275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153811" y="8466810"/>
            <a:ext cx="5186960" cy="3236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227064" y="3983611"/>
            <a:ext cx="5038684" cy="3643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roteins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Proteins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1217" y="3795117"/>
            <a:ext cx="12501566" cy="834033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://tower.life/wp-content/uploads/2016/06/protein700.jpg"/>
          <p:cNvSpPr txBox="1"/>
          <p:nvPr/>
        </p:nvSpPr>
        <p:spPr>
          <a:xfrm>
            <a:off x="4453741" y="12483747"/>
            <a:ext cx="9992233" cy="603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3000"/>
            </a:lvl1pPr>
          </a:lstStyle>
          <a:p>
            <a:pPr/>
            <a:r>
              <a:t>http://tower.life/wp-content/uploads/2016/06/protein700.jpg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  <p:bldP build="whole" bldLvl="1" animBg="1" rev="0" advAuto="0" spid="160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s and Sizes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Shapes and Sizes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7482" y="3455510"/>
            <a:ext cx="7898098" cy="9677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42779" y="5217524"/>
            <a:ext cx="5063945" cy="4743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Views of Proteins"/>
          <p:cNvSpPr txBox="1"/>
          <p:nvPr>
            <p:ph type="title"/>
          </p:nvPr>
        </p:nvSpPr>
        <p:spPr>
          <a:xfrm>
            <a:off x="8709827" y="24116025"/>
            <a:ext cx="13465972" cy="3643314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Views of Proteins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3113" y="3831247"/>
            <a:ext cx="6032523" cy="8268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67052" y="3833660"/>
            <a:ext cx="6032523" cy="8263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rotein Structure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Protein Structure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940" y="2924784"/>
            <a:ext cx="11974809" cy="10080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eptide Formation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Peptide Formation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7694" y="2892348"/>
            <a:ext cx="8057300" cy="10145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mino Acids"/>
          <p:cNvSpPr txBox="1"/>
          <p:nvPr>
            <p:ph type="title"/>
          </p:nvPr>
        </p:nvSpPr>
        <p:spPr>
          <a:xfrm>
            <a:off x="5923358" y="214312"/>
            <a:ext cx="13465972" cy="3643313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Amino Acids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7100" y="2626282"/>
            <a:ext cx="9018488" cy="1067799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wikimedia.org"/>
          <p:cNvSpPr txBox="1"/>
          <p:nvPr/>
        </p:nvSpPr>
        <p:spPr>
          <a:xfrm>
            <a:off x="4778666" y="12760005"/>
            <a:ext cx="2348916" cy="57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2800"/>
            </a:lvl1pPr>
          </a:lstStyle>
          <a:p>
            <a:pPr/>
            <a:r>
              <a:t>wikimedia.org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A7A7A7"/>
      </a:dk2>
      <a:lt2>
        <a:srgbClr val="535353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8103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Optima"/>
            <a:ea typeface="Optima"/>
            <a:cs typeface="Optima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Optima"/>
            <a:ea typeface="Optima"/>
            <a:cs typeface="Optima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81039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Optima"/>
            <a:ea typeface="Optima"/>
            <a:cs typeface="Optima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Optima"/>
            <a:ea typeface="Optima"/>
            <a:cs typeface="Optima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